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ExtraBold" panose="00000900000000000000" pitchFamily="2" charset="0"/>
      <p:bold r:id="rId18"/>
      <p:boldItalic r:id="rId19"/>
    </p:embeddedFont>
    <p:embeddedFont>
      <p:font typeface="Montserrat ExtraLight" panose="00000300000000000000" pitchFamily="2" charset="0"/>
      <p:regular r:id="rId20"/>
      <p:bold r:id="rId21"/>
      <p:italic r:id="rId22"/>
      <p:boldItalic r:id="rId23"/>
    </p:embeddedFont>
    <p:embeddedFont>
      <p:font typeface="Montserrat Medium" panose="000006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8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Mautasim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Osama &amp; Mautasim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edbef0fb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edbef0fb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9edbef0fb3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9edbef0fb3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edbef0fb3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edbef0fb3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>
            <a:spLocks noGrp="1"/>
          </p:cNvSpPr>
          <p:nvPr>
            <p:ph type="ctrTitle"/>
          </p:nvPr>
        </p:nvSpPr>
        <p:spPr>
          <a:xfrm>
            <a:off x="1554150" y="600575"/>
            <a:ext cx="5664600" cy="19941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Investigating the </a:t>
            </a:r>
            <a:endParaRPr sz="3100" b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Change in </a:t>
            </a:r>
            <a:endParaRPr sz="3100" b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Smartphone Usage </a:t>
            </a:r>
            <a:endParaRPr sz="3100" b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0"/>
              <a:t>and Mental Health</a:t>
            </a:r>
            <a:endParaRPr sz="3100" b="0"/>
          </a:p>
        </p:txBody>
      </p:sp>
      <p:sp>
        <p:nvSpPr>
          <p:cNvPr id="159" name="Google Shape;159;p36"/>
          <p:cNvSpPr txBox="1">
            <a:spLocks noGrp="1"/>
          </p:cNvSpPr>
          <p:nvPr>
            <p:ph type="ctrTitle"/>
          </p:nvPr>
        </p:nvSpPr>
        <p:spPr>
          <a:xfrm>
            <a:off x="2296350" y="2677309"/>
            <a:ext cx="4180200" cy="8022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For STA304H5 Fall 2022 Students From Before To During COVID-19 </a:t>
            </a:r>
            <a:endParaRPr sz="23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677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1" name="Google Shape;161;p36"/>
          <p:cNvSpPr/>
          <p:nvPr/>
        </p:nvSpPr>
        <p:spPr>
          <a:xfrm>
            <a:off x="431925" y="16313"/>
            <a:ext cx="1190290" cy="235996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6"/>
          <p:cNvSpPr/>
          <p:nvPr/>
        </p:nvSpPr>
        <p:spPr>
          <a:xfrm>
            <a:off x="6703188" y="600575"/>
            <a:ext cx="2353473" cy="451228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36"/>
          <p:cNvPicPr preferRelativeResize="0"/>
          <p:nvPr/>
        </p:nvPicPr>
        <p:blipFill rotWithShape="1">
          <a:blip r:embed="rId3">
            <a:alphaModFix/>
          </a:blip>
          <a:srcRect l="28700" r="28722"/>
          <a:stretch/>
        </p:blipFill>
        <p:spPr>
          <a:xfrm>
            <a:off x="500025" y="243375"/>
            <a:ext cx="1054125" cy="18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325" y="1075675"/>
            <a:ext cx="2081201" cy="356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 idx="4"/>
          </p:nvPr>
        </p:nvSpPr>
        <p:spPr>
          <a:xfrm>
            <a:off x="938500" y="276850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WRAP UP</a:t>
            </a:r>
            <a:endParaRPr/>
          </a:p>
        </p:txBody>
      </p:sp>
      <p:sp>
        <p:nvSpPr>
          <p:cNvPr id="260" name="Google Shape;260;p45"/>
          <p:cNvSpPr txBox="1">
            <a:spLocks noGrp="1"/>
          </p:cNvSpPr>
          <p:nvPr>
            <p:ph type="title"/>
          </p:nvPr>
        </p:nvSpPr>
        <p:spPr>
          <a:xfrm>
            <a:off x="701288" y="110372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261" name="Google Shape;261;p45"/>
          <p:cNvSpPr txBox="1">
            <a:spLocks noGrp="1"/>
          </p:cNvSpPr>
          <p:nvPr>
            <p:ph type="subTitle" idx="1"/>
          </p:nvPr>
        </p:nvSpPr>
        <p:spPr>
          <a:xfrm>
            <a:off x="859650" y="1765800"/>
            <a:ext cx="2698200" cy="24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Average STA304H5 students’ smartphone usage differed from before Covid-19 to during Covid-19</a:t>
            </a:r>
            <a:endParaRPr sz="15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sz="1500"/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Average STA304H5 students’ mental health score differed from before Covid-19 to during Covid-19</a:t>
            </a:r>
            <a:endParaRPr sz="1500"/>
          </a:p>
        </p:txBody>
      </p:sp>
      <p:sp>
        <p:nvSpPr>
          <p:cNvPr id="262" name="Google Shape;262;p45"/>
          <p:cNvSpPr txBox="1">
            <a:spLocks noGrp="1"/>
          </p:cNvSpPr>
          <p:nvPr>
            <p:ph type="title" idx="2"/>
          </p:nvPr>
        </p:nvSpPr>
        <p:spPr>
          <a:xfrm>
            <a:off x="3961113" y="110372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cxnSp>
        <p:nvCxnSpPr>
          <p:cNvPr id="263" name="Google Shape;263;p45"/>
          <p:cNvCxnSpPr/>
          <p:nvPr/>
        </p:nvCxnSpPr>
        <p:spPr>
          <a:xfrm rot="10800000" flipH="1">
            <a:off x="1566963" y="1765798"/>
            <a:ext cx="773400" cy="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64" name="Google Shape;264;p45"/>
          <p:cNvCxnSpPr/>
          <p:nvPr/>
        </p:nvCxnSpPr>
        <p:spPr>
          <a:xfrm rot="10800000" flipH="1">
            <a:off x="4536388" y="1765798"/>
            <a:ext cx="773400" cy="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65" name="Google Shape;265;p45"/>
          <p:cNvSpPr txBox="1">
            <a:spLocks noGrp="1"/>
          </p:cNvSpPr>
          <p:nvPr>
            <p:ph type="subTitle" idx="1"/>
          </p:nvPr>
        </p:nvSpPr>
        <p:spPr>
          <a:xfrm>
            <a:off x="4344274" y="1765800"/>
            <a:ext cx="4127400" cy="28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Convenience Sampling 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Unreliability and Inconsistency with the questionnaire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Lack of incentive to fill the questionnaire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Length of the questionnaire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5"/>
          <p:cNvSpPr/>
          <p:nvPr/>
        </p:nvSpPr>
        <p:spPr>
          <a:xfrm>
            <a:off x="3629475" y="1954200"/>
            <a:ext cx="714798" cy="2046168"/>
          </a:xfrm>
          <a:prstGeom prst="lightningBolt">
            <a:avLst/>
          </a:prstGeom>
          <a:solidFill>
            <a:srgbClr val="EBCAA9">
              <a:alpha val="28570"/>
            </a:srgbClr>
          </a:solidFill>
          <a:ln w="952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p45"/>
          <p:cNvPicPr preferRelativeResize="0"/>
          <p:nvPr/>
        </p:nvPicPr>
        <p:blipFill rotWithShape="1">
          <a:blip r:embed="rId3">
            <a:alphaModFix amt="64000"/>
          </a:blip>
          <a:srcRect b="8991"/>
          <a:stretch/>
        </p:blipFill>
        <p:spPr>
          <a:xfrm>
            <a:off x="621525" y="1016168"/>
            <a:ext cx="545351" cy="7234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  <a:reflection stA="0" endPos="30000" dist="38100" dir="5400000" fadeDir="5400012" sy="-100000" algn="bl" rotWithShape="0"/>
          </a:effectLst>
        </p:spPr>
      </p:pic>
      <p:pic>
        <p:nvPicPr>
          <p:cNvPr id="268" name="Google Shape;268;p45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6050572" y="818722"/>
            <a:ext cx="714800" cy="92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>
            <a:spLocks noGrp="1"/>
          </p:cNvSpPr>
          <p:nvPr>
            <p:ph type="ctrTitle"/>
          </p:nvPr>
        </p:nvSpPr>
        <p:spPr>
          <a:xfrm>
            <a:off x="577650" y="-102550"/>
            <a:ext cx="79887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MEET OUR TEAM: DataMountaineers</a:t>
            </a:r>
            <a:endParaRPr sz="4100"/>
          </a:p>
        </p:txBody>
      </p:sp>
      <p:sp>
        <p:nvSpPr>
          <p:cNvPr id="170" name="Google Shape;170;p37"/>
          <p:cNvSpPr txBox="1">
            <a:spLocks noGrp="1"/>
          </p:cNvSpPr>
          <p:nvPr>
            <p:ph type="subTitle" idx="1"/>
          </p:nvPr>
        </p:nvSpPr>
        <p:spPr>
          <a:xfrm>
            <a:off x="0" y="2965100"/>
            <a:ext cx="2311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Purumidha Sharma</a:t>
            </a:r>
            <a:endParaRPr/>
          </a:p>
        </p:txBody>
      </p:sp>
      <p:sp>
        <p:nvSpPr>
          <p:cNvPr id="171" name="Google Shape;171;p37"/>
          <p:cNvSpPr/>
          <p:nvPr/>
        </p:nvSpPr>
        <p:spPr>
          <a:xfrm>
            <a:off x="7131075" y="3563188"/>
            <a:ext cx="1634100" cy="1593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7"/>
          <p:cNvSpPr/>
          <p:nvPr/>
        </p:nvSpPr>
        <p:spPr>
          <a:xfrm>
            <a:off x="1330925" y="3507400"/>
            <a:ext cx="1634100" cy="1552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7"/>
          <p:cNvSpPr/>
          <p:nvPr/>
        </p:nvSpPr>
        <p:spPr>
          <a:xfrm>
            <a:off x="4340700" y="3583600"/>
            <a:ext cx="1555800" cy="1552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7"/>
          <p:cNvSpPr/>
          <p:nvPr/>
        </p:nvSpPr>
        <p:spPr>
          <a:xfrm>
            <a:off x="2480300" y="1501188"/>
            <a:ext cx="1634100" cy="1552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7"/>
          <p:cNvSpPr/>
          <p:nvPr/>
        </p:nvSpPr>
        <p:spPr>
          <a:xfrm>
            <a:off x="4556250" y="1501188"/>
            <a:ext cx="1634100" cy="1552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7"/>
          <p:cNvSpPr/>
          <p:nvPr/>
        </p:nvSpPr>
        <p:spPr>
          <a:xfrm>
            <a:off x="6480600" y="1501200"/>
            <a:ext cx="1634100" cy="1552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subTitle" idx="1"/>
          </p:nvPr>
        </p:nvSpPr>
        <p:spPr>
          <a:xfrm>
            <a:off x="-272750" y="3388875"/>
            <a:ext cx="2311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Osama Saleh</a:t>
            </a:r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ubTitle" idx="1"/>
          </p:nvPr>
        </p:nvSpPr>
        <p:spPr>
          <a:xfrm>
            <a:off x="2141750" y="2965100"/>
            <a:ext cx="2311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Ruthba Tahiya</a:t>
            </a:r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1"/>
          </p:nvPr>
        </p:nvSpPr>
        <p:spPr>
          <a:xfrm>
            <a:off x="2564988" y="3449700"/>
            <a:ext cx="2311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Marvin Roopchan</a:t>
            </a:r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ubTitle" idx="1"/>
          </p:nvPr>
        </p:nvSpPr>
        <p:spPr>
          <a:xfrm>
            <a:off x="5402725" y="3449700"/>
            <a:ext cx="2311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Mautasim Siddiqui</a:t>
            </a:r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subTitle" idx="1"/>
          </p:nvPr>
        </p:nvSpPr>
        <p:spPr>
          <a:xfrm>
            <a:off x="4556250" y="2965100"/>
            <a:ext cx="2311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Abdur Imtiyas</a:t>
            </a:r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1"/>
          </p:nvPr>
        </p:nvSpPr>
        <p:spPr>
          <a:xfrm>
            <a:off x="6190350" y="3011575"/>
            <a:ext cx="2311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Saad Afridi</a:t>
            </a:r>
            <a:endParaRPr/>
          </a:p>
        </p:txBody>
      </p:sp>
      <p:cxnSp>
        <p:nvCxnSpPr>
          <p:cNvPr id="183" name="Google Shape;183;p37"/>
          <p:cNvCxnSpPr/>
          <p:nvPr/>
        </p:nvCxnSpPr>
        <p:spPr>
          <a:xfrm rot="10800000" flipH="1">
            <a:off x="66000" y="3408788"/>
            <a:ext cx="8428500" cy="21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84" name="Google Shape;18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250" y="1428800"/>
            <a:ext cx="1555800" cy="1608600"/>
          </a:xfrm>
          <a:prstGeom prst="ellipse">
            <a:avLst/>
          </a:prstGeom>
          <a:noFill/>
          <a:ln w="952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5" name="Google Shape;185;p37"/>
          <p:cNvSpPr/>
          <p:nvPr/>
        </p:nvSpPr>
        <p:spPr>
          <a:xfrm>
            <a:off x="224250" y="1436625"/>
            <a:ext cx="1555800" cy="1593000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37"/>
          <p:cNvPicPr preferRelativeResize="0"/>
          <p:nvPr/>
        </p:nvPicPr>
        <p:blipFill rotWithShape="1">
          <a:blip r:embed="rId5">
            <a:alphaModFix/>
          </a:blip>
          <a:srcRect l="3513" t="15772" r="3523" b="42302"/>
          <a:stretch/>
        </p:blipFill>
        <p:spPr>
          <a:xfrm>
            <a:off x="2551700" y="1542750"/>
            <a:ext cx="1491300" cy="1469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87" name="Google Shape;1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063" y="1541213"/>
            <a:ext cx="1490474" cy="147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2980" y="3548950"/>
            <a:ext cx="1530000" cy="146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9" name="Google Shape;189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02926" y="3623650"/>
            <a:ext cx="1490400" cy="147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2650" y="1564963"/>
            <a:ext cx="1530000" cy="142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1" name="Google Shape;191;p37"/>
          <p:cNvPicPr preferRelativeResize="0"/>
          <p:nvPr/>
        </p:nvPicPr>
        <p:blipFill rotWithShape="1">
          <a:blip r:embed="rId10">
            <a:alphaModFix/>
          </a:blip>
          <a:srcRect l="2913" t="17158" r="9320" b="29553"/>
          <a:stretch/>
        </p:blipFill>
        <p:spPr>
          <a:xfrm>
            <a:off x="4373400" y="3625150"/>
            <a:ext cx="1490400" cy="1469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3692600" y="2662875"/>
            <a:ext cx="4155900" cy="11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197" name="Google Shape;197;p38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subTitle" idx="1"/>
          </p:nvPr>
        </p:nvSpPr>
        <p:spPr>
          <a:xfrm>
            <a:off x="3692595" y="37765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Our Study </a:t>
            </a:r>
            <a:endParaRPr/>
          </a:p>
        </p:txBody>
      </p:sp>
      <p:cxnSp>
        <p:nvCxnSpPr>
          <p:cNvPr id="199" name="Google Shape;199;p3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Why this study is important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/>
              <a:t>High Level Study Variables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b="1"/>
              <a:t>Hypothesis : Smartphone Usage &amp; Mental Health Score During Covid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206" name="Google Shape;206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600" y="3262050"/>
            <a:ext cx="1502650" cy="15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>
            <a:spLocks noGrp="1"/>
          </p:cNvSpPr>
          <p:nvPr>
            <p:ph type="title"/>
          </p:nvPr>
        </p:nvSpPr>
        <p:spPr>
          <a:xfrm>
            <a:off x="3692600" y="2662875"/>
            <a:ext cx="4155900" cy="11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</a:t>
            </a:r>
            <a:endParaRPr dirty="0"/>
          </a:p>
        </p:txBody>
      </p:sp>
      <p:sp>
        <p:nvSpPr>
          <p:cNvPr id="213" name="Google Shape;213;p40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1"/>
          </p:nvPr>
        </p:nvSpPr>
        <p:spPr>
          <a:xfrm>
            <a:off x="3692603" y="3776550"/>
            <a:ext cx="47583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Includes Computations, Results, Graphs</a:t>
            </a:r>
            <a:endParaRPr/>
          </a:p>
        </p:txBody>
      </p:sp>
      <p:cxnSp>
        <p:nvCxnSpPr>
          <p:cNvPr id="215" name="Google Shape;215;p40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1110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Computations and Visualizations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1" name="Google Shape;221;p41"/>
          <p:cNvSpPr txBox="1">
            <a:spLocks noGrp="1"/>
          </p:cNvSpPr>
          <p:nvPr>
            <p:ph type="body" idx="1"/>
          </p:nvPr>
        </p:nvSpPr>
        <p:spPr>
          <a:xfrm>
            <a:off x="868425" y="1322900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Sample size is 66 students 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Leveraged Simple Random Sampling (without replacement)</a:t>
            </a:r>
            <a:endParaRPr sz="1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Computed statistics </a:t>
            </a:r>
            <a:endParaRPr sz="1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For example,  average smartphone usage before and during Covid</a:t>
            </a:r>
            <a:endParaRPr sz="1500"/>
          </a:p>
        </p:txBody>
      </p:sp>
      <p:cxnSp>
        <p:nvCxnSpPr>
          <p:cNvPr id="222" name="Google Shape;222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1"/>
          <p:cNvSpPr/>
          <p:nvPr/>
        </p:nvSpPr>
        <p:spPr>
          <a:xfrm>
            <a:off x="5814823" y="1726650"/>
            <a:ext cx="1920000" cy="1690200"/>
          </a:xfrm>
          <a:prstGeom prst="rect">
            <a:avLst/>
          </a:prstGeom>
          <a:solidFill>
            <a:srgbClr val="F5E3E3">
              <a:alpha val="529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400" y="1756350"/>
            <a:ext cx="1630851" cy="16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011" y="4750"/>
            <a:ext cx="2967539" cy="24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225" y="0"/>
            <a:ext cx="2955900" cy="24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6828" y="2578700"/>
            <a:ext cx="2955897" cy="25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263" y="2578688"/>
            <a:ext cx="2965825" cy="252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42"/>
          <p:cNvCxnSpPr/>
          <p:nvPr/>
        </p:nvCxnSpPr>
        <p:spPr>
          <a:xfrm>
            <a:off x="1191275" y="28025"/>
            <a:ext cx="3300" cy="2448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42"/>
          <p:cNvCxnSpPr/>
          <p:nvPr/>
        </p:nvCxnSpPr>
        <p:spPr>
          <a:xfrm rot="10800000" flipH="1">
            <a:off x="1194450" y="2420738"/>
            <a:ext cx="6755100" cy="561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42"/>
          <p:cNvCxnSpPr/>
          <p:nvPr/>
        </p:nvCxnSpPr>
        <p:spPr>
          <a:xfrm flipH="1">
            <a:off x="7949550" y="8675"/>
            <a:ext cx="14100" cy="2412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42"/>
          <p:cNvCxnSpPr/>
          <p:nvPr/>
        </p:nvCxnSpPr>
        <p:spPr>
          <a:xfrm>
            <a:off x="1191275" y="2578750"/>
            <a:ext cx="0" cy="2606700"/>
          </a:xfrm>
          <a:prstGeom prst="straightConnector1">
            <a:avLst/>
          </a:prstGeom>
          <a:noFill/>
          <a:ln w="38100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42"/>
          <p:cNvCxnSpPr/>
          <p:nvPr/>
        </p:nvCxnSpPr>
        <p:spPr>
          <a:xfrm rot="10800000" flipH="1">
            <a:off x="1194450" y="2578688"/>
            <a:ext cx="6752100" cy="15000"/>
          </a:xfrm>
          <a:prstGeom prst="straightConnector1">
            <a:avLst/>
          </a:prstGeom>
          <a:noFill/>
          <a:ln w="38100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42"/>
          <p:cNvCxnSpPr/>
          <p:nvPr/>
        </p:nvCxnSpPr>
        <p:spPr>
          <a:xfrm flipH="1">
            <a:off x="7955550" y="2543638"/>
            <a:ext cx="2100" cy="2594700"/>
          </a:xfrm>
          <a:prstGeom prst="straightConnector1">
            <a:avLst/>
          </a:prstGeom>
          <a:noFill/>
          <a:ln w="38100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>
            <a:spLocks noGrp="1"/>
          </p:cNvSpPr>
          <p:nvPr>
            <p:ph type="title"/>
          </p:nvPr>
        </p:nvSpPr>
        <p:spPr>
          <a:xfrm>
            <a:off x="522250" y="414025"/>
            <a:ext cx="7234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 Testing and Cronbach’s Alpha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4" name="Google Shape;244;p43"/>
          <p:cNvSpPr txBox="1">
            <a:spLocks noGrp="1"/>
          </p:cNvSpPr>
          <p:nvPr>
            <p:ph type="body" idx="1"/>
          </p:nvPr>
        </p:nvSpPr>
        <p:spPr>
          <a:xfrm>
            <a:off x="522250" y="124692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Hypothesis Testing: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Paired-Sign Test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Rejecting our claims 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Cronbach Alpha:</a:t>
            </a:r>
            <a:endParaRPr sz="15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Measured on a scale of 0.0-1.0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Inconsistent questionnaire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245" name="Google Shape;245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46" name="Google Shape;246;p43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4582175" y="1628000"/>
            <a:ext cx="3370551" cy="188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>
            <a:spLocks noGrp="1"/>
          </p:cNvSpPr>
          <p:nvPr>
            <p:ph type="title"/>
          </p:nvPr>
        </p:nvSpPr>
        <p:spPr>
          <a:xfrm>
            <a:off x="3692600" y="2662875"/>
            <a:ext cx="4155900" cy="119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52" name="Google Shape;252;p44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3" name="Google Shape;253;p44"/>
          <p:cNvSpPr txBox="1">
            <a:spLocks noGrp="1"/>
          </p:cNvSpPr>
          <p:nvPr>
            <p:ph type="subTitle" idx="1"/>
          </p:nvPr>
        </p:nvSpPr>
        <p:spPr>
          <a:xfrm>
            <a:off x="3760326" y="3788500"/>
            <a:ext cx="37494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Includes Limitations in our Study </a:t>
            </a:r>
            <a:endParaRPr/>
          </a:p>
        </p:txBody>
      </p:sp>
      <p:cxnSp>
        <p:nvCxnSpPr>
          <p:cNvPr id="254" name="Google Shape;254;p44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</Words>
  <Application>Microsoft Office PowerPoint</Application>
  <PresentationFormat>On-screen Show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 ExtraLight</vt:lpstr>
      <vt:lpstr>Montserrat</vt:lpstr>
      <vt:lpstr>Arial</vt:lpstr>
      <vt:lpstr>Montserrat Medium</vt:lpstr>
      <vt:lpstr>Montserrat ExtraBold</vt:lpstr>
      <vt:lpstr>Futuristic Background by Slidesgo</vt:lpstr>
      <vt:lpstr>Investigating the  Change in  Smartphone Usage  and Mental Health</vt:lpstr>
      <vt:lpstr>MEET OUR TEAM: DataMountaineers</vt:lpstr>
      <vt:lpstr>INTRODUCTION </vt:lpstr>
      <vt:lpstr>Overview</vt:lpstr>
      <vt:lpstr>Results </vt:lpstr>
      <vt:lpstr>Computations and Visualizations </vt:lpstr>
      <vt:lpstr>PowerPoint Presentation</vt:lpstr>
      <vt:lpstr>Hypothesis Testing and Cronbach’s Alpha </vt:lpstr>
      <vt:lpstr>CONCLUSION</vt:lpstr>
      <vt:lpstr>TO WRAP 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 Change in  Smartphone Usage  and Mental Health</dc:title>
  <dc:creator>Purumidha Sharma</dc:creator>
  <cp:lastModifiedBy>Purumidha Sharma</cp:lastModifiedBy>
  <cp:revision>1</cp:revision>
  <dcterms:modified xsi:type="dcterms:W3CDTF">2022-12-07T16:19:55Z</dcterms:modified>
</cp:coreProperties>
</file>